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1" r:id="rId2"/>
    <p:sldId id="295" r:id="rId3"/>
    <p:sldId id="393" r:id="rId4"/>
    <p:sldId id="349" r:id="rId5"/>
    <p:sldId id="351" r:id="rId6"/>
    <p:sldId id="390" r:id="rId7"/>
    <p:sldId id="354" r:id="rId8"/>
    <p:sldId id="352" r:id="rId9"/>
    <p:sldId id="353" r:id="rId10"/>
    <p:sldId id="394" r:id="rId11"/>
    <p:sldId id="350" r:id="rId12"/>
    <p:sldId id="356" r:id="rId13"/>
    <p:sldId id="358" r:id="rId14"/>
    <p:sldId id="400" r:id="rId15"/>
    <p:sldId id="398" r:id="rId16"/>
    <p:sldId id="399" r:id="rId17"/>
    <p:sldId id="355" r:id="rId18"/>
    <p:sldId id="357" r:id="rId19"/>
    <p:sldId id="401" r:id="rId20"/>
    <p:sldId id="359" r:id="rId21"/>
    <p:sldId id="396" r:id="rId22"/>
    <p:sldId id="397" r:id="rId23"/>
    <p:sldId id="360" r:id="rId24"/>
    <p:sldId id="402" r:id="rId25"/>
    <p:sldId id="403" r:id="rId26"/>
    <p:sldId id="395" r:id="rId27"/>
    <p:sldId id="369" r:id="rId28"/>
    <p:sldId id="370" r:id="rId29"/>
    <p:sldId id="373" r:id="rId30"/>
    <p:sldId id="372" r:id="rId31"/>
    <p:sldId id="374" r:id="rId32"/>
    <p:sldId id="375" r:id="rId33"/>
    <p:sldId id="376" r:id="rId34"/>
    <p:sldId id="377" r:id="rId35"/>
    <p:sldId id="379" r:id="rId36"/>
    <p:sldId id="378" r:id="rId37"/>
    <p:sldId id="404" r:id="rId38"/>
    <p:sldId id="361" r:id="rId39"/>
    <p:sldId id="363" r:id="rId40"/>
    <p:sldId id="364" r:id="rId41"/>
    <p:sldId id="406" r:id="rId42"/>
    <p:sldId id="407" r:id="rId43"/>
    <p:sldId id="366" r:id="rId44"/>
    <p:sldId id="368" r:id="rId45"/>
    <p:sldId id="1199" r:id="rId46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3" autoAdjust="0"/>
    <p:restoredTop sz="94734" autoAdjust="0"/>
  </p:normalViewPr>
  <p:slideViewPr>
    <p:cSldViewPr snapToGrid="0">
      <p:cViewPr varScale="1">
        <p:scale>
          <a:sx n="116" d="100"/>
          <a:sy n="116" d="100"/>
        </p:scale>
        <p:origin x="62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24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48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91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1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15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2983509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文件概述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文件读写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多维数据的格式化与处理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4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06A7BD-0B70-2C40-A6C5-DEDE5085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40423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文件操作</a:t>
            </a:r>
            <a:endParaRPr kumimoji="1" lang="en-US" altLang="zh-CN" dirty="0"/>
          </a:p>
          <a:p>
            <a:pPr lvl="1"/>
            <a:r>
              <a:rPr lang="zh-CN" altLang="en-US" dirty="0"/>
              <a:t>文件读写是最常见的</a:t>
            </a:r>
            <a:r>
              <a:rPr lang="en" altLang="zh-CN" dirty="0"/>
              <a:t>IO</a:t>
            </a:r>
            <a:r>
              <a:rPr lang="zh-CN" altLang="en-US" dirty="0"/>
              <a:t>操作，遵循</a:t>
            </a:r>
            <a:r>
              <a:rPr lang="zh-CN" altLang="en-US" dirty="0">
                <a:solidFill>
                  <a:srgbClr val="FF0000"/>
                </a:solidFill>
              </a:rPr>
              <a:t>打开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关闭</a:t>
            </a:r>
            <a:r>
              <a:rPr lang="zh-CN" altLang="en-US" dirty="0"/>
              <a:t>步骤。</a:t>
            </a:r>
            <a:endParaRPr lang="en-US" altLang="zh-CN" dirty="0"/>
          </a:p>
          <a:p>
            <a:pPr lvl="1"/>
            <a:r>
              <a:rPr lang="en" altLang="zh-CN" dirty="0"/>
              <a:t>Python</a:t>
            </a:r>
            <a:r>
              <a:rPr lang="zh-CN" altLang="en-US" dirty="0"/>
              <a:t>内置了读写文件的函数，请求操作系统打开一个文件对象</a:t>
            </a:r>
            <a:endParaRPr lang="en-US" altLang="zh-CN" dirty="0"/>
          </a:p>
          <a:p>
            <a:r>
              <a:rPr kumimoji="1" lang="zh-CN" altLang="en-US" dirty="0"/>
              <a:t>文件的打开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</a:t>
            </a:r>
            <a:r>
              <a:rPr lang="en" altLang="zh-CN" dirty="0"/>
              <a:t>Python</a:t>
            </a:r>
            <a:r>
              <a:rPr lang="zh-CN" altLang="en-US" dirty="0"/>
              <a:t>内置的</a:t>
            </a:r>
            <a:r>
              <a:rPr lang="en" altLang="zh-CN" dirty="0"/>
              <a:t>open()</a:t>
            </a:r>
            <a:r>
              <a:rPr lang="zh-CN" altLang="en-US" dirty="0"/>
              <a:t>函数，以读文件的模式打开一个文件对象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&lt;name&gt;</a:t>
            </a:r>
            <a:r>
              <a:rPr kumimoji="1" lang="zh-CN" altLang="en-US" dirty="0"/>
              <a:t>：文件路径及名称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&lt;mode&gt;</a:t>
            </a:r>
            <a:r>
              <a:rPr kumimoji="1" lang="zh-CN" altLang="en-US" dirty="0"/>
              <a:t>：打开模式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&lt;variable&gt;</a:t>
            </a:r>
            <a:r>
              <a:rPr kumimoji="1" lang="zh-CN" altLang="en-US" dirty="0"/>
              <a:t>：文件对象名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2E399E-EF54-B449-8054-CCCDD230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86" y="2840300"/>
            <a:ext cx="3136270" cy="3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434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06A7BD-0B70-2C40-A6C5-DEDE5085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文件的打开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标识符 </a:t>
            </a:r>
            <a:r>
              <a:rPr kumimoji="1" lang="en-US" altLang="zh-CN" dirty="0"/>
              <a:t>r</a:t>
            </a:r>
            <a:r>
              <a:rPr kumimoji="1" lang="zh-CN" altLang="en-US" dirty="0"/>
              <a:t> 代表读取（只读），</a:t>
            </a:r>
            <a:r>
              <a:rPr kumimoji="1" lang="en-US" altLang="zh-CN" dirty="0"/>
              <a:t>t</a:t>
            </a:r>
            <a:r>
              <a:rPr kumimoji="1" lang="zh-CN" altLang="en-US" dirty="0"/>
              <a:t> 代表以文本文件读取方式进行解码（默认</a:t>
            </a:r>
            <a:r>
              <a:rPr kumimoji="1" lang="en-US" altLang="zh-CN" dirty="0"/>
              <a:t>UTF-8</a:t>
            </a:r>
            <a:r>
              <a:rPr kumimoji="1" lang="zh-CN" altLang="en-US" dirty="0"/>
              <a:t>编码）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D1F9A2-6E04-BB4C-A413-4E1C0982F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8" b="5769"/>
          <a:stretch/>
        </p:blipFill>
        <p:spPr>
          <a:xfrm>
            <a:off x="2376451" y="871043"/>
            <a:ext cx="3302367" cy="303367"/>
          </a:xfrm>
          <a:prstGeom prst="rect">
            <a:avLst/>
          </a:prstGeom>
        </p:spPr>
      </p:pic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C5CC34BF-6FCE-714C-AAEF-EFFBA11BD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69362"/>
              </p:ext>
            </p:extLst>
          </p:nvPr>
        </p:nvGraphicFramePr>
        <p:xfrm>
          <a:off x="1347478" y="1993398"/>
          <a:ext cx="6796602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842">
                  <a:extLst>
                    <a:ext uri="{9D8B030D-6E8A-4147-A177-3AD203B41FA5}">
                      <a16:colId xmlns:a16="http://schemas.microsoft.com/office/drawing/2014/main" val="292114938"/>
                    </a:ext>
                  </a:extLst>
                </a:gridCol>
                <a:gridCol w="5146760">
                  <a:extLst>
                    <a:ext uri="{9D8B030D-6E8A-4147-A177-3AD203B41FA5}">
                      <a16:colId xmlns:a16="http://schemas.microsoft.com/office/drawing/2014/main" val="999953800"/>
                    </a:ext>
                  </a:extLst>
                </a:gridCol>
              </a:tblGrid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文件打开模式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94156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只读。如果文件不存在，则返回异常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30471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覆盖写。文件不存在则自动创建，存在则覆盖原文件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04432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创建写。文件不存在则自动创建；存在则返回异常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060285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追加写。文件不存在则自动创建；存在则在原文件最后追加写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14721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二进制文件模式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807395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文本文件模式（默认）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50566"/>
                  </a:ext>
                </a:extLst>
              </a:tr>
              <a:tr h="227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+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与</a:t>
                      </a:r>
                      <a:r>
                        <a:rPr lang="en-US" altLang="zh-CN" sz="1400" dirty="0"/>
                        <a:t>r/w/x/a</a:t>
                      </a:r>
                      <a:r>
                        <a:rPr lang="zh-CN" altLang="en-US" sz="1400" dirty="0"/>
                        <a:t>一同使用，在原功能基础上增加同时读写功能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2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337265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A1114-4283-904E-B815-4E22CFFF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33AEE8-176E-AC43-B34E-1CFAC90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文件的读取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文件打开后，可根据打开方式对文件进行读写操作。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文件读取操作：</a:t>
            </a:r>
            <a:endParaRPr kumimoji="1" lang="en-US" altLang="zh-CN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12B5C511-B8A1-CA48-9997-76FA766E8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48271"/>
              </p:ext>
            </p:extLst>
          </p:nvPr>
        </p:nvGraphicFramePr>
        <p:xfrm>
          <a:off x="831073" y="2571750"/>
          <a:ext cx="7855727" cy="1231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209">
                  <a:extLst>
                    <a:ext uri="{9D8B030D-6E8A-4147-A177-3AD203B41FA5}">
                      <a16:colId xmlns:a16="http://schemas.microsoft.com/office/drawing/2014/main" val="282444633"/>
                    </a:ext>
                  </a:extLst>
                </a:gridCol>
                <a:gridCol w="5328518">
                  <a:extLst>
                    <a:ext uri="{9D8B030D-6E8A-4147-A177-3AD203B41FA5}">
                      <a16:colId xmlns:a16="http://schemas.microsoft.com/office/drawing/2014/main" val="3122453637"/>
                    </a:ext>
                  </a:extLst>
                </a:gridCol>
              </a:tblGrid>
              <a:tr h="1866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操作方法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22047"/>
                  </a:ext>
                </a:extLst>
              </a:tr>
              <a:tr h="26187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 read(size=-1)</a:t>
                      </a:r>
                      <a:r>
                        <a:rPr kumimoji="1" lang="zh-CN" altLang="en-US" sz="1400" dirty="0"/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根据给定的</a:t>
                      </a:r>
                      <a:r>
                        <a:rPr kumimoji="1" lang="en-US" altLang="zh-CN" sz="1400" dirty="0"/>
                        <a:t>size</a:t>
                      </a:r>
                      <a:r>
                        <a:rPr kumimoji="1" lang="zh-CN" altLang="en-US" sz="1400" dirty="0"/>
                        <a:t>参数，读取前</a:t>
                      </a:r>
                      <a:r>
                        <a:rPr kumimoji="1" lang="en-US" altLang="zh-CN" sz="1400" dirty="0"/>
                        <a:t>size</a:t>
                      </a:r>
                      <a:r>
                        <a:rPr kumimoji="1" lang="zh-CN" altLang="en-US" sz="1400" dirty="0"/>
                        <a:t>长度的字符串或字节流</a:t>
                      </a:r>
                      <a:endParaRPr kumimoji="1"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605401"/>
                  </a:ext>
                </a:extLst>
              </a:tr>
              <a:tr h="31738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 </a:t>
                      </a:r>
                      <a:r>
                        <a:rPr kumimoji="1" lang="en-US" altLang="zh-CN" sz="1400" dirty="0" err="1"/>
                        <a:t>readline</a:t>
                      </a:r>
                      <a:r>
                        <a:rPr kumimoji="1" lang="en-US" altLang="zh-CN" sz="1400" dirty="0"/>
                        <a:t>(size=-1)</a:t>
                      </a:r>
                      <a:r>
                        <a:rPr kumimoji="1" lang="zh-CN" altLang="en-US" sz="1400" dirty="0"/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根据给定的</a:t>
                      </a:r>
                      <a:r>
                        <a:rPr kumimoji="1" lang="en-US" altLang="zh-CN" sz="1400" dirty="0"/>
                        <a:t>size</a:t>
                      </a:r>
                      <a:r>
                        <a:rPr kumimoji="1" lang="zh-CN" altLang="en-US" sz="1400" dirty="0"/>
                        <a:t>参数，读取该行前</a:t>
                      </a:r>
                      <a:r>
                        <a:rPr kumimoji="1" lang="en-US" altLang="zh-CN" sz="1400" dirty="0"/>
                        <a:t>size</a:t>
                      </a:r>
                      <a:r>
                        <a:rPr kumimoji="1" lang="zh-CN" altLang="en-US" sz="1400" dirty="0"/>
                        <a:t>长度的字符串或字节流</a:t>
                      </a:r>
                      <a:endParaRPr kumimoji="1"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8828"/>
                  </a:ext>
                </a:extLst>
              </a:tr>
              <a:tr h="22715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 </a:t>
                      </a:r>
                      <a:r>
                        <a:rPr kumimoji="1" lang="en-US" altLang="zh-CN" sz="1400" dirty="0" err="1"/>
                        <a:t>readlines</a:t>
                      </a:r>
                      <a:r>
                        <a:rPr kumimoji="1" lang="en-US" altLang="zh-CN" sz="1400" dirty="0"/>
                        <a:t>(hint=-1)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/>
                        <a:t>给定参数，从文件中读入前</a:t>
                      </a:r>
                      <a:r>
                        <a:rPr kumimoji="1" lang="en-US" altLang="zh-CN" sz="1400" dirty="0"/>
                        <a:t>hint</a:t>
                      </a:r>
                      <a:r>
                        <a:rPr kumimoji="1" lang="zh-CN" altLang="en-US" sz="1400" dirty="0"/>
                        <a:t>行，并以每行为元素形成一个列表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2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137285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3152BD-86FB-714E-9901-890F5629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574800"/>
            <a:ext cx="4938313" cy="188183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87A5FEB-F75A-A747-9B90-F47894BA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E361B8A-20BD-B349-B92A-5C5B965B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文件的读取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BD5DDD-6594-1D4D-8300-0CF096003289}"/>
              </a:ext>
            </a:extLst>
          </p:cNvPr>
          <p:cNvSpPr txBox="1"/>
          <p:nvPr/>
        </p:nvSpPr>
        <p:spPr>
          <a:xfrm>
            <a:off x="3596844" y="3644726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读取文件全部内容</a:t>
            </a:r>
          </a:p>
        </p:txBody>
      </p:sp>
    </p:spTree>
    <p:extLst>
      <p:ext uri="{BB962C8B-B14F-4D97-AF65-F5344CB8AC3E}">
        <p14:creationId xmlns:p14="http://schemas.microsoft.com/office/powerpoint/2010/main" val="1323533425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A1114-4283-904E-B815-4E22CFFF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33AEE8-176E-AC43-B34E-1CFAC90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文件的读取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D22F25-B063-214A-9E86-3E65BA458F64}"/>
              </a:ext>
            </a:extLst>
          </p:cNvPr>
          <p:cNvSpPr txBox="1"/>
          <p:nvPr/>
        </p:nvSpPr>
        <p:spPr>
          <a:xfrm>
            <a:off x="1166640" y="401657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逐行读取并打印输出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6B2D96-071C-454F-A9D8-C51C1D19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88" y="1835746"/>
            <a:ext cx="4288801" cy="18030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156D62-AEAF-3A4D-B708-B2C4F52D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0" y="1835746"/>
            <a:ext cx="3462777" cy="18030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8DCE06-3759-534F-8F16-9C0F54510023}"/>
              </a:ext>
            </a:extLst>
          </p:cNvPr>
          <p:cNvSpPr txBox="1"/>
          <p:nvPr/>
        </p:nvSpPr>
        <p:spPr>
          <a:xfrm>
            <a:off x="4987570" y="401657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逐行读取并打印输出（不输出换行）</a:t>
            </a:r>
          </a:p>
        </p:txBody>
      </p:sp>
    </p:spTree>
    <p:extLst>
      <p:ext uri="{BB962C8B-B14F-4D97-AF65-F5344CB8AC3E}">
        <p14:creationId xmlns:p14="http://schemas.microsoft.com/office/powerpoint/2010/main" val="526167923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A1114-4283-904E-B815-4E22CFFF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33AEE8-176E-AC43-B34E-1CFAC90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文件的读取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A82E24-2255-3F4F-BC8D-7A00C04F87C0}"/>
              </a:ext>
            </a:extLst>
          </p:cNvPr>
          <p:cNvSpPr txBox="1"/>
          <p:nvPr/>
        </p:nvSpPr>
        <p:spPr>
          <a:xfrm>
            <a:off x="2692036" y="3508831"/>
            <a:ext cx="3442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采用</a:t>
            </a:r>
            <a:r>
              <a:rPr kumimoji="1" lang="en" altLang="zh-CN" sz="1400" dirty="0" err="1"/>
              <a:t>readlines</a:t>
            </a:r>
            <a:r>
              <a:rPr kumimoji="1" lang="en-US" altLang="zh-CN" sz="1400" dirty="0"/>
              <a:t>()</a:t>
            </a:r>
            <a:r>
              <a:rPr kumimoji="1" lang="zh-CN" altLang="en-US" sz="1400" dirty="0"/>
              <a:t>方法读取前</a:t>
            </a:r>
            <a:r>
              <a:rPr kumimoji="1" lang="en-US" altLang="zh-CN" sz="1400" dirty="0"/>
              <a:t>-1</a:t>
            </a:r>
            <a:r>
              <a:rPr kumimoji="1" lang="zh-CN" altLang="en-US" sz="1400" dirty="0"/>
              <a:t>行并存为列表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010DC-05CE-DE49-A914-9B1F7737D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2" y="2214528"/>
            <a:ext cx="8197873" cy="1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8560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A1114-4283-904E-B815-4E22CFFF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33AEE8-176E-AC43-B34E-1CFAC90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文件的读取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A82E24-2255-3F4F-BC8D-7A00C04F87C0}"/>
              </a:ext>
            </a:extLst>
          </p:cNvPr>
          <p:cNvSpPr txBox="1"/>
          <p:nvPr/>
        </p:nvSpPr>
        <p:spPr>
          <a:xfrm>
            <a:off x="1646523" y="388557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按给定长度读取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7802F2-EE75-EE4F-A678-B4E7B2FF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13" y="1799784"/>
            <a:ext cx="3578908" cy="18307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39253D-D683-6045-910B-0F0D815D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3" y="2016055"/>
            <a:ext cx="4136437" cy="1398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F32347-707E-F447-AD01-AE9C4FA0C160}"/>
              </a:ext>
            </a:extLst>
          </p:cNvPr>
          <p:cNvSpPr txBox="1"/>
          <p:nvPr/>
        </p:nvSpPr>
        <p:spPr>
          <a:xfrm>
            <a:off x="4987313" y="3885574"/>
            <a:ext cx="390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按给定长度读取并采用</a:t>
            </a:r>
            <a:r>
              <a:rPr kumimoji="1" lang="en-US" altLang="zh-CN" sz="1400" dirty="0" err="1"/>
              <a:t>readline</a:t>
            </a:r>
            <a:r>
              <a:rPr kumimoji="1" lang="en-US" altLang="zh-CN" sz="1400" dirty="0"/>
              <a:t>()</a:t>
            </a:r>
            <a:r>
              <a:rPr kumimoji="1" lang="zh-CN" altLang="en-US" sz="1400" dirty="0"/>
              <a:t>方法继续读取</a:t>
            </a:r>
          </a:p>
        </p:txBody>
      </p:sp>
    </p:spTree>
    <p:extLst>
      <p:ext uri="{BB962C8B-B14F-4D97-AF65-F5344CB8AC3E}">
        <p14:creationId xmlns:p14="http://schemas.microsoft.com/office/powerpoint/2010/main" val="2216191512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D1E42-A603-EA43-9A17-93543843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8C04699-6F14-2D40-85CA-8463F59F9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126658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文件的写入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从计算机内存向文件写入数据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Python</a:t>
            </a:r>
            <a:r>
              <a:rPr kumimoji="1" lang="zh-CN" altLang="en-US" dirty="0"/>
              <a:t>提供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个与文件内容写入有关的方法</a:t>
            </a:r>
            <a:endParaRPr kumimoji="1"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A3A8EA21-43EB-4940-91E4-F2BB314EC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26406"/>
              </p:ext>
            </p:extLst>
          </p:nvPr>
        </p:nvGraphicFramePr>
        <p:xfrm>
          <a:off x="704985" y="2296885"/>
          <a:ext cx="7855727" cy="1457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209">
                  <a:extLst>
                    <a:ext uri="{9D8B030D-6E8A-4147-A177-3AD203B41FA5}">
                      <a16:colId xmlns:a16="http://schemas.microsoft.com/office/drawing/2014/main" val="282444633"/>
                    </a:ext>
                  </a:extLst>
                </a:gridCol>
                <a:gridCol w="5328518">
                  <a:extLst>
                    <a:ext uri="{9D8B030D-6E8A-4147-A177-3AD203B41FA5}">
                      <a16:colId xmlns:a16="http://schemas.microsoft.com/office/drawing/2014/main" val="3122453637"/>
                    </a:ext>
                  </a:extLst>
                </a:gridCol>
              </a:tblGrid>
              <a:tr h="1866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操作方法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22047"/>
                  </a:ext>
                </a:extLst>
              </a:tr>
              <a:tr h="31738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&lt;variable&gt;.write()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向文件写入一个字符串或字节流</a:t>
                      </a:r>
                      <a:endParaRPr kumimoji="1"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408618"/>
                  </a:ext>
                </a:extLst>
              </a:tr>
              <a:tr h="31738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</a:t>
                      </a:r>
                      <a:r>
                        <a:rPr kumimoji="1" lang="en-US" altLang="zh-CN" sz="1400" dirty="0" err="1"/>
                        <a:t>writelines</a:t>
                      </a:r>
                      <a:r>
                        <a:rPr kumimoji="1" lang="en-US" altLang="zh-CN" sz="1400" dirty="0"/>
                        <a:t>()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dirty="0"/>
                        <a:t>将一个元素全为字符串的列表写入文件</a:t>
                      </a:r>
                      <a:endParaRPr kumimoji="1"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28828"/>
                  </a:ext>
                </a:extLst>
              </a:tr>
              <a:tr h="22715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400" dirty="0"/>
                        <a:t>&lt;variable&gt;.seek(offset)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sz="1400" dirty="0"/>
                        <a:t>改变当前文件操作指针的位置，</a:t>
                      </a:r>
                      <a:r>
                        <a:rPr kumimoji="1" lang="en-US" altLang="zh-CN" sz="1400" dirty="0"/>
                        <a:t>offset</a:t>
                      </a:r>
                      <a:r>
                        <a:rPr kumimoji="1" lang="zh-CN" altLang="en-US" sz="1400" dirty="0"/>
                        <a:t>的值：</a:t>
                      </a:r>
                      <a:endParaRPr kumimoji="1" lang="en-US" altLang="zh-CN" sz="1400" dirty="0"/>
                    </a:p>
                    <a:p>
                      <a:r>
                        <a:rPr kumimoji="1" lang="en-US" altLang="zh-CN" sz="1400" dirty="0"/>
                        <a:t>0--</a:t>
                      </a:r>
                      <a:r>
                        <a:rPr kumimoji="1" lang="zh-CN" altLang="en-US" sz="1400" dirty="0"/>
                        <a:t>文件开头；</a:t>
                      </a:r>
                      <a:r>
                        <a:rPr kumimoji="1" lang="en-US" altLang="zh-CN" sz="1400" dirty="0"/>
                        <a:t>1--</a:t>
                      </a:r>
                      <a:r>
                        <a:rPr kumimoji="1" lang="zh-CN" altLang="en-US" sz="1400" dirty="0"/>
                        <a:t>当前位置； </a:t>
                      </a:r>
                      <a:r>
                        <a:rPr kumimoji="1" lang="en-US" altLang="zh-CN" sz="1400" dirty="0"/>
                        <a:t>2--</a:t>
                      </a:r>
                      <a:r>
                        <a:rPr kumimoji="1" lang="zh-CN" altLang="en-US" sz="1400" dirty="0"/>
                        <a:t>文件结尾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2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522589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3468B-8968-CC45-BFA4-B3BF04B7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5502751-0F76-044D-B161-E6C21EA7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317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文件的写入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D5260-CE40-5743-AB78-F9AAE61C0FC4}"/>
              </a:ext>
            </a:extLst>
          </p:cNvPr>
          <p:cNvSpPr txBox="1"/>
          <p:nvPr/>
        </p:nvSpPr>
        <p:spPr>
          <a:xfrm>
            <a:off x="3532838" y="3940669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字符串的写入文件操作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0681A-1A25-1E4A-85EC-A5775C3C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33" y="2068066"/>
            <a:ext cx="6987133" cy="1609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68874A-A2AA-BC4C-A548-08D8F8D1F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5" y="738981"/>
            <a:ext cx="5709025" cy="106642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95FE02C-003E-6441-B25C-0035FB4281E2}"/>
              </a:ext>
            </a:extLst>
          </p:cNvPr>
          <p:cNvCxnSpPr/>
          <p:nvPr/>
        </p:nvCxnSpPr>
        <p:spPr>
          <a:xfrm flipH="1" flipV="1">
            <a:off x="5078692" y="1237853"/>
            <a:ext cx="434175" cy="411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01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2983509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文件概述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文件读写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多维数据的格式化与处理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3468B-8968-CC45-BFA4-B3BF04B7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5502751-0F76-044D-B161-E6C21EA7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317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文件的写入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916B7-D591-184A-869F-9D0E6428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11" y="1913960"/>
            <a:ext cx="6906148" cy="17212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D5260-CE40-5743-AB78-F9AAE61C0FC4}"/>
              </a:ext>
            </a:extLst>
          </p:cNvPr>
          <p:cNvSpPr txBox="1"/>
          <p:nvPr/>
        </p:nvSpPr>
        <p:spPr>
          <a:xfrm>
            <a:off x="3399178" y="3944339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字符串列表的覆盖写（参数</a:t>
            </a:r>
            <a:r>
              <a:rPr kumimoji="1" lang="en-US" altLang="zh-CN" sz="1400" dirty="0"/>
              <a:t>w</a:t>
            </a:r>
            <a:r>
              <a:rPr kumimoji="1" lang="zh-CN" altLang="en-US" sz="1400" dirty="0"/>
              <a:t>）操作</a:t>
            </a:r>
          </a:p>
        </p:txBody>
      </p:sp>
    </p:spTree>
    <p:extLst>
      <p:ext uri="{BB962C8B-B14F-4D97-AF65-F5344CB8AC3E}">
        <p14:creationId xmlns:p14="http://schemas.microsoft.com/office/powerpoint/2010/main" val="2800373144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C499F7-0801-444E-9721-A8A54DF4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1" y="1878494"/>
            <a:ext cx="7817618" cy="176663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4040D58-0C98-D543-8D96-68BD64B9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8E582F-97A4-614F-8349-B32F13801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317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文件的写入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5478F-3CB2-FA43-B01E-A64B85080E08}"/>
              </a:ext>
            </a:extLst>
          </p:cNvPr>
          <p:cNvSpPr txBox="1"/>
          <p:nvPr/>
        </p:nvSpPr>
        <p:spPr>
          <a:xfrm>
            <a:off x="3639966" y="3918784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字符串内容的换行写入操作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4D5EEA8-0745-EF45-BBBB-458935C70F4D}"/>
              </a:ext>
            </a:extLst>
          </p:cNvPr>
          <p:cNvCxnSpPr/>
          <p:nvPr/>
        </p:nvCxnSpPr>
        <p:spPr>
          <a:xfrm flipH="1" flipV="1">
            <a:off x="5761981" y="2365995"/>
            <a:ext cx="434175" cy="411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63729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4040D58-0C98-D543-8D96-68BD64B9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8E582F-97A4-614F-8349-B32F13801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317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文件的写入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35478F-3CB2-FA43-B01E-A64B85080E08}"/>
              </a:ext>
            </a:extLst>
          </p:cNvPr>
          <p:cNvSpPr txBox="1"/>
          <p:nvPr/>
        </p:nvSpPr>
        <p:spPr>
          <a:xfrm>
            <a:off x="3359167" y="3761227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文件的追加写操作（参数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38CAC4-5E9E-004B-8190-04FE54AA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95" y="1897740"/>
            <a:ext cx="6601209" cy="17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5632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C79A4-62B7-4E4C-A41A-8D764030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E26CE-BEC6-8349-9FE5-3F43AF5E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2279230"/>
          </a:xfrm>
        </p:spPr>
        <p:txBody>
          <a:bodyPr/>
          <a:lstStyle/>
          <a:p>
            <a:r>
              <a:rPr kumimoji="1" lang="zh-CN" altLang="en-US" dirty="0"/>
              <a:t>文件读写的注意事项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文件读取：调用</a:t>
            </a:r>
            <a:r>
              <a:rPr kumimoji="1" lang="en" altLang="zh-CN" dirty="0"/>
              <a:t>read()</a:t>
            </a:r>
            <a:r>
              <a:rPr kumimoji="1" lang="zh-CN" altLang="en-US" dirty="0"/>
              <a:t>会一次性读取文件的全部内容，如果文件有</a:t>
            </a:r>
            <a:r>
              <a:rPr kumimoji="1" lang="en-US" altLang="zh-CN" dirty="0"/>
              <a:t>10</a:t>
            </a:r>
            <a:r>
              <a:rPr kumimoji="1" lang="en" altLang="zh-CN" dirty="0"/>
              <a:t>G</a:t>
            </a:r>
            <a:r>
              <a:rPr kumimoji="1" lang="zh-CN" altLang="en" dirty="0"/>
              <a:t>，</a:t>
            </a:r>
            <a:r>
              <a:rPr kumimoji="1" lang="zh-CN" altLang="en-US" dirty="0" smtClean="0"/>
              <a:t>内存可能就会溢出</a:t>
            </a:r>
            <a:r>
              <a:rPr kumimoji="1" lang="zh-CN" altLang="en-US" dirty="0"/>
              <a:t>。为保险起见，可以反复调用</a:t>
            </a:r>
            <a:r>
              <a:rPr kumimoji="1" lang="en" altLang="zh-CN" dirty="0"/>
              <a:t>read(size)</a:t>
            </a:r>
            <a:r>
              <a:rPr kumimoji="1" lang="zh-CN" altLang="en-US" dirty="0"/>
              <a:t>方法，每次最多读取</a:t>
            </a:r>
            <a:r>
              <a:rPr kumimoji="1" lang="en" altLang="zh-CN" dirty="0"/>
              <a:t>size</a:t>
            </a:r>
            <a:r>
              <a:rPr kumimoji="1" lang="zh-CN" altLang="en-US" dirty="0"/>
              <a:t>个字节的内容。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文件关闭：只有调用</a:t>
            </a:r>
            <a:r>
              <a:rPr kumimoji="1" lang="en" altLang="zh-CN" dirty="0"/>
              <a:t>close()</a:t>
            </a:r>
            <a:r>
              <a:rPr kumimoji="1" lang="zh-CN" altLang="en-US" dirty="0"/>
              <a:t>方法时，操作系统才保证把没有写入的数据全部写入磁盘。忘记调用</a:t>
            </a:r>
            <a:r>
              <a:rPr kumimoji="1" lang="en" altLang="zh-CN" dirty="0"/>
              <a:t>close()</a:t>
            </a:r>
            <a:r>
              <a:rPr kumimoji="1" lang="zh-CN" altLang="en-US" dirty="0"/>
              <a:t>的后果是数据可能只写了一部分到磁盘，剩下的丢失了。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802770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F3A136-B6E3-F544-BFD9-106E6E57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9AC453-0FF5-B24C-B307-44E72BA0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2279230"/>
          </a:xfrm>
        </p:spPr>
        <p:txBody>
          <a:bodyPr/>
          <a:lstStyle/>
          <a:p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用法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件的输入输出、数据库的连接断开等，都是很常见的资源管理操作。但资源都是有限的，在写程序时，必须保证这些资源在使用过后得到释放，不然就容易造成资源泄露，轻者使得系统处理缓慢，严重时会使系统崩溃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Python</a:t>
            </a:r>
            <a:r>
              <a:rPr kumimoji="1" lang="zh-CN" altLang="en-US" dirty="0"/>
              <a:t>使用 </a:t>
            </a:r>
            <a:r>
              <a:rPr kumimoji="1" lang="en" altLang="zh-CN" dirty="0"/>
              <a:t>with as </a:t>
            </a:r>
            <a:r>
              <a:rPr kumimoji="1" lang="zh-CN" altLang="en-US" dirty="0"/>
              <a:t>语句操作上下文管理器</a:t>
            </a:r>
            <a:r>
              <a:rPr kumimoji="1" lang="zh-CN" altLang="en" dirty="0"/>
              <a:t>，</a:t>
            </a:r>
            <a:r>
              <a:rPr kumimoji="1" lang="zh-CN" altLang="en-US" dirty="0"/>
              <a:t>它能够帮助我们自动分配并且释放资源。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DA7823-496C-4048-AA37-09668CBFD24E}"/>
              </a:ext>
            </a:extLst>
          </p:cNvPr>
          <p:cNvSpPr txBox="1"/>
          <p:nvPr/>
        </p:nvSpPr>
        <p:spPr>
          <a:xfrm>
            <a:off x="3054698" y="3303115"/>
            <a:ext cx="267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with </a:t>
            </a:r>
            <a:r>
              <a:rPr lang="zh-CN" altLang="en-US" dirty="0"/>
              <a:t>表达式 </a:t>
            </a:r>
            <a:r>
              <a:rPr lang="en-US" altLang="zh-CN" dirty="0"/>
              <a:t>[</a:t>
            </a:r>
            <a:r>
              <a:rPr lang="en" altLang="zh-CN" dirty="0"/>
              <a:t>as target]</a:t>
            </a:r>
            <a:r>
              <a:rPr lang="zh-CN" altLang="en" dirty="0"/>
              <a:t>：</a:t>
            </a:r>
            <a:r>
              <a:rPr lang="en" altLang="zh-CN" dirty="0"/>
              <a:t/>
            </a:r>
            <a:br>
              <a:rPr lang="en" altLang="zh-CN" dirty="0"/>
            </a:br>
            <a:r>
              <a:rPr lang="zh-CN" altLang="en-US" dirty="0"/>
              <a:t>    代码块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143066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AF3A136-B6E3-F544-BFD9-106E6E57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文件读写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552F39-8F60-3042-AB41-7CF06B2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79" y="975348"/>
            <a:ext cx="5024176" cy="1539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031081-3E5C-F549-BB8C-D32920A0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79" y="2785345"/>
            <a:ext cx="5158642" cy="15288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3E0108-2916-F64B-AC7D-C629EA0A3D5F}"/>
              </a:ext>
            </a:extLst>
          </p:cNvPr>
          <p:cNvSpPr txBox="1"/>
          <p:nvPr/>
        </p:nvSpPr>
        <p:spPr>
          <a:xfrm>
            <a:off x="314517" y="1591208"/>
            <a:ext cx="223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文件的</a:t>
            </a:r>
            <a:r>
              <a:rPr kumimoji="1" lang="en-US" altLang="zh-CN" sz="1400" dirty="0"/>
              <a:t>open()</a:t>
            </a:r>
            <a:r>
              <a:rPr kumimoji="1" lang="zh-CN" altLang="en-US" sz="1400" dirty="0"/>
              <a:t>与</a:t>
            </a:r>
            <a:r>
              <a:rPr kumimoji="1" lang="en-US" altLang="zh-CN" sz="1400" dirty="0"/>
              <a:t>close()</a:t>
            </a:r>
            <a:r>
              <a:rPr kumimoji="1" lang="zh-CN" altLang="en-US" sz="1400" dirty="0"/>
              <a:t>操作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0DFF6-DD97-B74F-A9C5-B7BA055FB32E}"/>
              </a:ext>
            </a:extLst>
          </p:cNvPr>
          <p:cNvSpPr txBox="1"/>
          <p:nvPr/>
        </p:nvSpPr>
        <p:spPr>
          <a:xfrm>
            <a:off x="793878" y="3395903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with…as…</a:t>
            </a:r>
            <a:r>
              <a:rPr kumimoji="1" lang="zh-CN" altLang="en-US" sz="1400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4021342848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2983509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文件概述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文件读写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多维数据的格式化与处理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9C16A-5554-464A-A66A-F91899B4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190E1-6CD1-304D-B937-29EEE6D7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数据组织的维度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一维数据：由对等关系的有序或无序数据构成，采用线性方式组织，对对应于数学中的数组和集合等概念。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FDBB13-F043-7B47-8357-225848764945}"/>
              </a:ext>
            </a:extLst>
          </p:cNvPr>
          <p:cNvSpPr txBox="1"/>
          <p:nvPr/>
        </p:nvSpPr>
        <p:spPr>
          <a:xfrm>
            <a:off x="1292252" y="2089887"/>
            <a:ext cx="703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北京、上海、广州、深圳、成都、重庆、杭州、武汉、西安、天津、苏州、南京、郑州、长沙、东莞、沈阳、青岛、合肥、佛山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97882-FF56-1849-9EC9-428E3A1D12D8}"/>
              </a:ext>
            </a:extLst>
          </p:cNvPr>
          <p:cNvSpPr txBox="1"/>
          <p:nvPr/>
        </p:nvSpPr>
        <p:spPr>
          <a:xfrm>
            <a:off x="1292252" y="3096231"/>
            <a:ext cx="7035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哲学院、文学院、历史学院、国学院、新闻学院、经济学院、统计学院、法学院、信息学院、环境学院、理学院、数学学院、高瓴人工智能学院</a:t>
            </a:r>
          </a:p>
        </p:txBody>
      </p:sp>
    </p:spTree>
    <p:extLst>
      <p:ext uri="{BB962C8B-B14F-4D97-AF65-F5344CB8AC3E}">
        <p14:creationId xmlns:p14="http://schemas.microsoft.com/office/powerpoint/2010/main" val="357277874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48870-2007-AF4F-8794-3415CD63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21223-C256-AF4E-85E7-6034A001B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327045"/>
          </a:xfrm>
        </p:spPr>
        <p:txBody>
          <a:bodyPr/>
          <a:lstStyle/>
          <a:p>
            <a:r>
              <a:rPr kumimoji="1" lang="zh-CN" altLang="en-US" dirty="0"/>
              <a:t>数据组织的维度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二维数据：也称表格数据，由关联关系数据构成，采用表格方式组织，对应于数学中的矩阵，常见的表格都属于二维数据。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3D98AB-7BF7-034F-948B-202869BF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05" y="1858131"/>
            <a:ext cx="5652654" cy="29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1403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0D6E7-90D4-344E-9485-3C5B2F0D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AE01CA-99BA-664F-B173-E32897FED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20874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一，二维数据的存储格式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一维数据是最简单的数据组织类型，有多种存储格式，常用特殊字符分割，分隔方式如下：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用一个或多个空格分隔，例如：北京 上海 广州 深圳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用逗号分割，例如：北京，上海，广州，深圳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用其他符号或符合组合分隔，例如：北京！上海！广州！深圳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逗号分隔数值的存储格式叫做</a:t>
            </a:r>
            <a:r>
              <a:rPr kumimoji="1" lang="en-US" altLang="zh-CN" dirty="0"/>
              <a:t>CSV</a:t>
            </a:r>
            <a:r>
              <a:rPr kumimoji="1" lang="zh-CN" altLang="en-US" dirty="0"/>
              <a:t>格式（</a:t>
            </a:r>
            <a:r>
              <a:rPr kumimoji="1" lang="en-US" altLang="zh-CN" dirty="0"/>
              <a:t>comma-Separated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Values)</a:t>
            </a:r>
          </a:p>
          <a:p>
            <a:pPr lvl="2"/>
            <a:r>
              <a:rPr kumimoji="1" lang="en-US" altLang="zh-CN" dirty="0"/>
              <a:t>CSV</a:t>
            </a:r>
            <a:r>
              <a:rPr kumimoji="1" lang="zh-CN" altLang="en-US" dirty="0"/>
              <a:t>是一种通用的、相对简单的文件格式，在商业和科学上广泛应用，尤其应用在程序之间转移表格数据。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8478650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2983509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文件概述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文件读写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多维数据的格式化与处理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5E364-58BE-6247-BEEB-FF264AB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13D3EA-58B7-D348-B689-4D0BD3133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20874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CSV</a:t>
            </a:r>
            <a:r>
              <a:rPr kumimoji="1" lang="zh-CN" altLang="en-US" dirty="0"/>
              <a:t>格式遵循如下基本规则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纯文本格式，通过单一编码表示字符。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以行为单位，开头不留空行，行之间没有空行。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每行表示一个一维数据，多行表示二维数据。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以逗号（英文，半角）分隔每列数据，列数据为空也要保留逗号。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对于表格数据，可以包含或不包含别名，包含时列名放置在文件第一行。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8254557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582A3-4B6D-7A4D-8678-80CB093F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B7864FD-4315-7141-ADAD-065F6729C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0912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CSV</a:t>
            </a:r>
            <a:r>
              <a:rPr kumimoji="1" lang="zh-CN" altLang="en-US" dirty="0"/>
              <a:t>示例</a:t>
            </a:r>
            <a:endParaRPr kumimoji="1"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39E285-613A-A042-A9D4-47466C86A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81844"/>
              </p:ext>
            </p:extLst>
          </p:nvPr>
        </p:nvGraphicFramePr>
        <p:xfrm>
          <a:off x="222094" y="1787984"/>
          <a:ext cx="4183651" cy="1098801"/>
        </p:xfrm>
        <a:graphic>
          <a:graphicData uri="http://schemas.openxmlformats.org/drawingml/2006/table">
            <a:tbl>
              <a:tblPr/>
              <a:tblGrid>
                <a:gridCol w="830367">
                  <a:extLst>
                    <a:ext uri="{9D8B030D-6E8A-4147-A177-3AD203B41FA5}">
                      <a16:colId xmlns:a16="http://schemas.microsoft.com/office/drawing/2014/main" val="1723799954"/>
                    </a:ext>
                  </a:extLst>
                </a:gridCol>
                <a:gridCol w="830367">
                  <a:extLst>
                    <a:ext uri="{9D8B030D-6E8A-4147-A177-3AD203B41FA5}">
                      <a16:colId xmlns:a16="http://schemas.microsoft.com/office/drawing/2014/main" val="1370176023"/>
                    </a:ext>
                  </a:extLst>
                </a:gridCol>
                <a:gridCol w="1043527">
                  <a:extLst>
                    <a:ext uri="{9D8B030D-6E8A-4147-A177-3AD203B41FA5}">
                      <a16:colId xmlns:a16="http://schemas.microsoft.com/office/drawing/2014/main" val="1647858080"/>
                    </a:ext>
                  </a:extLst>
                </a:gridCol>
                <a:gridCol w="1479390">
                  <a:extLst>
                    <a:ext uri="{9D8B030D-6E8A-4147-A177-3AD203B41FA5}">
                      <a16:colId xmlns:a16="http://schemas.microsoft.com/office/drawing/2014/main" val="790194853"/>
                    </a:ext>
                  </a:extLst>
                </a:gridCol>
              </a:tblGrid>
              <a:tr h="394095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Error rate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Gflops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 Cost(CO2)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Economic Cost($)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290111"/>
                  </a:ext>
                </a:extLst>
              </a:tr>
              <a:tr h="234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8997"/>
                  </a:ext>
                </a:extLst>
              </a:tr>
              <a:tr h="234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770222"/>
                  </a:ext>
                </a:extLst>
              </a:tr>
              <a:tr h="2349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79950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FC014312-C43D-8D47-B2F5-0D508D52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6" y="1998724"/>
            <a:ext cx="3962820" cy="6773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977EF7-489B-F949-90E1-44E57B490F65}"/>
              </a:ext>
            </a:extLst>
          </p:cNvPr>
          <p:cNvSpPr txBox="1"/>
          <p:nvPr/>
        </p:nvSpPr>
        <p:spPr>
          <a:xfrm>
            <a:off x="6384550" y="2944256"/>
            <a:ext cx="118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CSV</a:t>
            </a:r>
            <a:r>
              <a:rPr kumimoji="1" lang="zh-CN" altLang="en-US" sz="1400" dirty="0"/>
              <a:t>存储示例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A004D-F494-D34D-B6D6-C53C2B795C83}"/>
              </a:ext>
            </a:extLst>
          </p:cNvPr>
          <p:cNvSpPr txBox="1"/>
          <p:nvPr/>
        </p:nvSpPr>
        <p:spPr>
          <a:xfrm>
            <a:off x="1511529" y="2944256"/>
            <a:ext cx="217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ImageNet</a:t>
            </a:r>
            <a:r>
              <a:rPr kumimoji="1" lang="zh-CN" altLang="en-US" sz="1400" dirty="0"/>
              <a:t>相关指标预测</a:t>
            </a:r>
            <a:r>
              <a:rPr kumimoji="1" lang="en-US" altLang="zh-CN" sz="1400" baseline="30000" dirty="0"/>
              <a:t>[1]</a:t>
            </a:r>
            <a:endParaRPr kumimoji="1" lang="zh-CN" altLang="en-US" sz="1400" baseline="30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C98E7A-30A2-044C-BDEA-8CB50F64F0BB}"/>
              </a:ext>
            </a:extLst>
          </p:cNvPr>
          <p:cNvSpPr txBox="1"/>
          <p:nvPr/>
        </p:nvSpPr>
        <p:spPr>
          <a:xfrm>
            <a:off x="0" y="4574481"/>
            <a:ext cx="18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[1]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https://</a:t>
            </a:r>
            <a:r>
              <a:rPr kumimoji="1" lang="en-US" altLang="zh-CN" sz="1200" dirty="0" err="1"/>
              <a:t>www.stateof.ai</a:t>
            </a:r>
            <a:r>
              <a:rPr kumimoji="1" lang="en-US" altLang="zh-CN" sz="1200" dirty="0"/>
              <a:t>/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7B0678-2807-C943-99EF-6371CCCC6E3F}"/>
              </a:ext>
            </a:extLst>
          </p:cNvPr>
          <p:cNvSpPr txBox="1"/>
          <p:nvPr/>
        </p:nvSpPr>
        <p:spPr>
          <a:xfrm>
            <a:off x="598389" y="3651647"/>
            <a:ext cx="835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CSV</a:t>
            </a:r>
            <a:r>
              <a:rPr kumimoji="1" lang="zh-CN" altLang="en-US" sz="1400" dirty="0"/>
              <a:t>格式存储的文件一般采用</a:t>
            </a:r>
            <a:r>
              <a:rPr kumimoji="1" lang="en-US" altLang="zh-CN" sz="1400" dirty="0"/>
              <a:t>.CSV</a:t>
            </a:r>
            <a:r>
              <a:rPr kumimoji="1" lang="zh-CN" altLang="en-US" sz="1400" dirty="0"/>
              <a:t>为扩展名，可以通过</a:t>
            </a:r>
            <a:r>
              <a:rPr kumimoji="1" lang="en-US" altLang="zh-CN" sz="1400" dirty="0"/>
              <a:t>windows</a:t>
            </a:r>
            <a:r>
              <a:rPr kumimoji="1" lang="zh-CN" altLang="en-US" sz="1400" dirty="0"/>
              <a:t>平台上的记事本或</a:t>
            </a:r>
            <a:r>
              <a:rPr kumimoji="1" lang="en-US" altLang="zh-CN" sz="1400" dirty="0"/>
              <a:t>excel</a:t>
            </a:r>
            <a:r>
              <a:rPr kumimoji="1" lang="zh-CN" altLang="en-US" sz="1400" dirty="0"/>
              <a:t>工具打开，也可以在其他操作系统平台上用文本编辑工具打开，如</a:t>
            </a:r>
            <a:r>
              <a:rPr kumimoji="1" lang="en-US" altLang="zh-CN" sz="1400" dirty="0"/>
              <a:t>sublime</a:t>
            </a:r>
            <a:r>
              <a:rPr kumimoji="1" lang="zh-CN" altLang="en-US" sz="1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305164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96E31-2BB7-9748-9D66-252B4570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AFAFF7D-6727-F94F-B1F9-660E29FA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9139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一、二维数据的表示与读取</a:t>
            </a:r>
            <a:endParaRPr kumimoji="1" lang="en" altLang="zh-CN" dirty="0"/>
          </a:p>
          <a:p>
            <a:pPr lvl="1"/>
            <a:r>
              <a:rPr kumimoji="1" lang="en" altLang="zh-CN" dirty="0"/>
              <a:t>CSV</a:t>
            </a:r>
            <a:r>
              <a:rPr kumimoji="1" lang="zh-CN" altLang="en-US" dirty="0"/>
              <a:t>文件的每一行是一维数据，可以使用</a:t>
            </a:r>
            <a:r>
              <a:rPr kumimoji="1" lang="en" altLang="zh-CN" dirty="0"/>
              <a:t>Python</a:t>
            </a:r>
            <a:r>
              <a:rPr kumimoji="1" lang="zh-CN" altLang="en-US" dirty="0"/>
              <a:t>中的列表类型表示，整个</a:t>
            </a:r>
            <a:r>
              <a:rPr kumimoji="1" lang="en" altLang="zh-CN" dirty="0"/>
              <a:t>CSV</a:t>
            </a:r>
            <a:r>
              <a:rPr kumimoji="1" lang="zh-CN" altLang="en-US" dirty="0"/>
              <a:t>文件是一个二维数据，由表示每一行的列表类型作为元素，组成一个二维列表。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CSV</a:t>
            </a:r>
            <a:r>
              <a:rPr kumimoji="1" lang="zh-CN" altLang="en-US" dirty="0"/>
              <a:t>文件的读取</a:t>
            </a:r>
            <a:endParaRPr kumimoji="1"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3A5D9A-A650-0644-B78F-8BB71786E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832535"/>
              </p:ext>
            </p:extLst>
          </p:nvPr>
        </p:nvGraphicFramePr>
        <p:xfrm>
          <a:off x="457200" y="2790706"/>
          <a:ext cx="4114801" cy="1106356"/>
        </p:xfrm>
        <a:graphic>
          <a:graphicData uri="http://schemas.openxmlformats.org/drawingml/2006/table">
            <a:tbl>
              <a:tblPr/>
              <a:tblGrid>
                <a:gridCol w="816702">
                  <a:extLst>
                    <a:ext uri="{9D8B030D-6E8A-4147-A177-3AD203B41FA5}">
                      <a16:colId xmlns:a16="http://schemas.microsoft.com/office/drawing/2014/main" val="1723799954"/>
                    </a:ext>
                  </a:extLst>
                </a:gridCol>
                <a:gridCol w="816702">
                  <a:extLst>
                    <a:ext uri="{9D8B030D-6E8A-4147-A177-3AD203B41FA5}">
                      <a16:colId xmlns:a16="http://schemas.microsoft.com/office/drawing/2014/main" val="1370176023"/>
                    </a:ext>
                  </a:extLst>
                </a:gridCol>
                <a:gridCol w="1026354">
                  <a:extLst>
                    <a:ext uri="{9D8B030D-6E8A-4147-A177-3AD203B41FA5}">
                      <a16:colId xmlns:a16="http://schemas.microsoft.com/office/drawing/2014/main" val="1647858080"/>
                    </a:ext>
                  </a:extLst>
                </a:gridCol>
                <a:gridCol w="1455043">
                  <a:extLst>
                    <a:ext uri="{9D8B030D-6E8A-4147-A177-3AD203B41FA5}">
                      <a16:colId xmlns:a16="http://schemas.microsoft.com/office/drawing/2014/main" val="790194853"/>
                    </a:ext>
                  </a:extLst>
                </a:gridCol>
              </a:tblGrid>
              <a:tr h="396805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Error rate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Gflops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Env Cost(CO2)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Economic Cost($)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290111"/>
                  </a:ext>
                </a:extLst>
              </a:tr>
              <a:tr h="2365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38997"/>
                  </a:ext>
                </a:extLst>
              </a:tr>
              <a:tr h="2365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770222"/>
                  </a:ext>
                </a:extLst>
              </a:tr>
              <a:tr h="2365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10^20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79950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44D7825-61F1-AB43-9EB7-7A4E1288FC64}"/>
              </a:ext>
            </a:extLst>
          </p:cNvPr>
          <p:cNvSpPr txBox="1"/>
          <p:nvPr/>
        </p:nvSpPr>
        <p:spPr>
          <a:xfrm>
            <a:off x="474379" y="4142854"/>
            <a:ext cx="835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注意：以</a:t>
            </a:r>
            <a:r>
              <a:rPr kumimoji="1" lang="en-US" altLang="zh-CN" sz="1400" dirty="0"/>
              <a:t>split(“,”)</a:t>
            </a:r>
            <a:r>
              <a:rPr kumimoji="1" lang="zh-CN" altLang="en-US" sz="1400" dirty="0"/>
              <a:t>方法从</a:t>
            </a:r>
            <a:r>
              <a:rPr kumimoji="1" lang="en-US" altLang="zh-CN" sz="1400" dirty="0"/>
              <a:t>CSV</a:t>
            </a:r>
            <a:r>
              <a:rPr kumimoji="1" lang="zh-CN" altLang="en-US" sz="1400" dirty="0"/>
              <a:t>文件中获得内容时，每行最后一个元素后面博涵一个换行符（</a:t>
            </a:r>
            <a:r>
              <a:rPr kumimoji="1" lang="en-US" altLang="zh-CN" sz="1400" dirty="0"/>
              <a:t>”\n”</a:t>
            </a:r>
            <a:r>
              <a:rPr kumimoji="1" lang="zh-CN" altLang="en-US" sz="1400" dirty="0"/>
              <a:t>）。对于数据的表达和使用而言，该换行符是多余的，可以通过使用字符串的</a:t>
            </a:r>
            <a:r>
              <a:rPr kumimoji="1" lang="en-US" altLang="zh-CN" sz="1400" dirty="0"/>
              <a:t>replace()</a:t>
            </a:r>
            <a:r>
              <a:rPr kumimoji="1" lang="zh-CN" altLang="en-US" sz="1400" dirty="0"/>
              <a:t>方法将其去掉。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9D0703-3659-1345-940F-7A271A66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412" y="2714088"/>
            <a:ext cx="4258617" cy="12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75237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29FE5-1B7C-DB45-A492-514E09A8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3300188-D949-324A-B4B7-0868F1A2C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04743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一、二维数据的表示与读取</a:t>
            </a:r>
            <a:endParaRPr kumimoji="1" lang="en-US" altLang="zh-CN" dirty="0"/>
          </a:p>
          <a:p>
            <a:pPr lvl="1"/>
            <a:r>
              <a:rPr kumimoji="1" lang="en" altLang="zh-CN" dirty="0"/>
              <a:t>CSV</a:t>
            </a:r>
            <a:r>
              <a:rPr kumimoji="1" lang="zh-CN" altLang="en-US" dirty="0"/>
              <a:t>文件的读取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Python</a:t>
            </a:r>
            <a:r>
              <a:rPr kumimoji="1" lang="zh-CN" altLang="en-US" dirty="0"/>
              <a:t>内置了</a:t>
            </a:r>
            <a:r>
              <a:rPr kumimoji="1" lang="en-US" altLang="zh-CN" dirty="0"/>
              <a:t>csv</a:t>
            </a:r>
            <a:r>
              <a:rPr kumimoji="1" lang="zh-CN" altLang="en-US" dirty="0"/>
              <a:t>文件的处理模块，可方便调用</a:t>
            </a:r>
          </a:p>
          <a:p>
            <a:endParaRPr kumimoji="1" lang="zh-CN" altLang="en-US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C275DD-B5BF-9E4B-9519-9DA1661B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9" y="2155858"/>
            <a:ext cx="4630406" cy="1369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ED1181-77B0-0549-8175-29DC4D04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41" y="2155858"/>
            <a:ext cx="4046800" cy="14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57088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31032-A3DD-8B49-A142-0F791893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一、二维数据的格式化与处理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E58157B-8C16-E44F-8064-160D2DDE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8229600" cy="971864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一、二维数据的表示与读取</a:t>
            </a:r>
            <a:endParaRPr kumimoji="1" lang="en-US" altLang="zh-CN" dirty="0"/>
          </a:p>
          <a:p>
            <a:pPr lvl="1"/>
            <a:r>
              <a:rPr kumimoji="1" lang="en" altLang="zh-CN" dirty="0"/>
              <a:t>CSV</a:t>
            </a:r>
            <a:r>
              <a:rPr kumimoji="1" lang="zh-CN" altLang="en-US" dirty="0"/>
              <a:t>文件的读取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逐行处理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83A773-B4FC-8041-82F4-3F6C7AD6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38" y="1791015"/>
            <a:ext cx="4997938" cy="26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3980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31032-A3DD-8B49-A142-0F791893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40C981D-05AA-5D4E-94F8-4D2A631D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8229600" cy="150085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一、二维数据的表示与读取</a:t>
            </a:r>
            <a:endParaRPr kumimoji="1" lang="en-US" altLang="zh-CN" dirty="0"/>
          </a:p>
          <a:p>
            <a:pPr lvl="1"/>
            <a:r>
              <a:rPr kumimoji="1" lang="en" altLang="zh-CN" dirty="0"/>
              <a:t>CSV</a:t>
            </a:r>
            <a:r>
              <a:rPr kumimoji="1" lang="zh-CN" altLang="en-US" dirty="0"/>
              <a:t>文件的写入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基于列表类型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C94EB3-B993-B148-BCBB-D763163C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48" y="2583385"/>
            <a:ext cx="3532752" cy="10789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311319-603C-724C-9BE0-1C280037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65" y="2320007"/>
            <a:ext cx="4319366" cy="15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9311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D127F-1188-B54C-AAF2-B21E2D7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多维数据的格式化与处理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355FAB-8568-7940-85F4-2931CACB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493299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一、二维数据的表示与读取</a:t>
            </a:r>
            <a:endParaRPr kumimoji="1" lang="en-US" altLang="zh-CN" dirty="0"/>
          </a:p>
          <a:p>
            <a:pPr lvl="1"/>
            <a:r>
              <a:rPr kumimoji="1" lang="en" altLang="zh-CN" dirty="0"/>
              <a:t>CSV</a:t>
            </a:r>
            <a:r>
              <a:rPr kumimoji="1" lang="zh-CN" altLang="en-US" dirty="0"/>
              <a:t>文件的写入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基于字典类型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E26A46-4A45-4140-AB15-DB4EB1F3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79" y="1098492"/>
            <a:ext cx="4513923" cy="1313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D9B9E6-4042-D843-9416-6D5944FF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0" y="2571750"/>
            <a:ext cx="7626699" cy="21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6776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2983509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文件概述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文件读写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多维数据的格式化与处理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A836-1F4F-9C41-AFCF-BF05112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04A9D-8EEA-FA4A-95D3-0DC1B5DB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操作系统层级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命令行下，可以通过输入操作系统提供的各种命令实现文件、目录操作</a:t>
            </a:r>
            <a:endParaRPr kumimoji="1" lang="en-US" altLang="zh-CN" dirty="0"/>
          </a:p>
          <a:p>
            <a:r>
              <a:rPr kumimoji="1" lang="en-US" altLang="zh-CN" dirty="0"/>
              <a:t>Python</a:t>
            </a:r>
          </a:p>
          <a:p>
            <a:pPr lvl="1"/>
            <a:r>
              <a:rPr kumimoji="1" lang="en" altLang="zh-CN" dirty="0"/>
              <a:t>Python</a:t>
            </a:r>
            <a:r>
              <a:rPr kumimoji="1" lang="zh-CN" altLang="en-US" dirty="0"/>
              <a:t>内置的</a:t>
            </a:r>
            <a:r>
              <a:rPr kumimoji="1" lang="en" altLang="zh-CN" dirty="0" err="1"/>
              <a:t>os</a:t>
            </a:r>
            <a:r>
              <a:rPr kumimoji="1" lang="zh-CN" altLang="en-US" dirty="0"/>
              <a:t>模块可以直接调用操作系统提供的接口函数。</a:t>
            </a:r>
            <a:endParaRPr kumimoji="1" lang="en-US" altLang="zh-CN" dirty="0"/>
          </a:p>
          <a:p>
            <a:pPr lvl="1"/>
            <a:r>
              <a:rPr lang="en" altLang="zh-CN" dirty="0" err="1"/>
              <a:t>os</a:t>
            </a:r>
            <a:r>
              <a:rPr lang="zh-CN" altLang="en-US" dirty="0"/>
              <a:t>模块提供了多数操作系统的功能接口函数。当</a:t>
            </a:r>
            <a:r>
              <a:rPr lang="en" altLang="zh-CN" dirty="0" err="1"/>
              <a:t>os</a:t>
            </a:r>
            <a:r>
              <a:rPr lang="zh-CN" altLang="en-US" dirty="0"/>
              <a:t>模块被导入后，它会自适应于不同的操作系统平台，根据不同的平台进行相应的操作。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2D103B-65BC-B14C-85B6-A9A4833F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7" y="3209689"/>
            <a:ext cx="1515289" cy="10433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0BE3FDC-FFA5-2B46-9462-4188F8774171}"/>
              </a:ext>
            </a:extLst>
          </p:cNvPr>
          <p:cNvSpPr/>
          <p:nvPr/>
        </p:nvSpPr>
        <p:spPr>
          <a:xfrm>
            <a:off x="3094602" y="3469736"/>
            <a:ext cx="4485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说明系统是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 OS X</a:t>
            </a:r>
            <a:r>
              <a:rPr lang="zh-CN" altLang="e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nt</a:t>
            </a:r>
            <a:r>
              <a:rPr lang="zh-CN" altLang="e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</p:txBody>
      </p:sp>
    </p:spTree>
    <p:extLst>
      <p:ext uri="{BB962C8B-B14F-4D97-AF65-F5344CB8AC3E}">
        <p14:creationId xmlns:p14="http://schemas.microsoft.com/office/powerpoint/2010/main" val="1915487782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DEB13-2365-4B43-A9C0-BC28DEDC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A4EFC-97B1-9043-BE60-65567B3F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36687"/>
            <a:ext cx="4039230" cy="270083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AE6E404-922D-CD4A-9BA4-BF6BC6934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2264116"/>
          </a:xfrm>
        </p:spPr>
        <p:txBody>
          <a:bodyPr>
            <a:normAutofit/>
          </a:bodyPr>
          <a:lstStyle/>
          <a:p>
            <a:r>
              <a:rPr lang="zh-CN" altLang="en-US" dirty="0"/>
              <a:t>系统相关信息查询</a:t>
            </a:r>
            <a:endParaRPr lang="en-US" altLang="zh-CN" dirty="0"/>
          </a:p>
          <a:p>
            <a:pPr lvl="1"/>
            <a:r>
              <a:rPr lang="zh-CN" altLang="en-US" dirty="0"/>
              <a:t>操作系统的详细信息可以通过</a:t>
            </a:r>
            <a:r>
              <a:rPr lang="en" altLang="zh-CN" dirty="0" err="1"/>
              <a:t>os.uname</a:t>
            </a:r>
            <a:r>
              <a:rPr lang="en" altLang="zh-CN" dirty="0"/>
              <a:t>()</a:t>
            </a:r>
            <a:r>
              <a:rPr lang="zh-CN" altLang="en" dirty="0"/>
              <a:t>查看</a:t>
            </a:r>
            <a:endParaRPr lang="en-US" altLang="zh-CN" dirty="0"/>
          </a:p>
          <a:p>
            <a:pPr lvl="1"/>
            <a:r>
              <a:rPr lang="zh-CN" altLang="en-US" dirty="0"/>
              <a:t>在操作系统中定义的环境变量，全部保存在</a:t>
            </a:r>
            <a:r>
              <a:rPr lang="en" altLang="zh-CN" dirty="0" err="1"/>
              <a:t>os.environ</a:t>
            </a:r>
            <a:r>
              <a:rPr lang="zh-CN" altLang="en-US" dirty="0"/>
              <a:t>这个变量中。</a:t>
            </a:r>
            <a:endParaRPr lang="en-US" altLang="zh-CN" dirty="0"/>
          </a:p>
          <a:p>
            <a:pPr lvl="1"/>
            <a:r>
              <a:rPr lang="zh-CN" altLang="en-US" dirty="0"/>
              <a:t>要获取某个环境变量的值，可以调用</a:t>
            </a:r>
            <a:r>
              <a:rPr lang="en-US" altLang="zh-CN" dirty="0" err="1"/>
              <a:t>os.environ.get</a:t>
            </a:r>
            <a:r>
              <a:rPr lang="en-US" altLang="zh-CN" dirty="0"/>
              <a:t>('key')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CBFEC7-D7CA-8648-A570-B2294BC8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96" y="2732127"/>
            <a:ext cx="4101129" cy="9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5910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1943301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/>
              <a:t>文件概述</a:t>
            </a:r>
            <a:endParaRPr lang="en-US" altLang="zh-CN" dirty="0"/>
          </a:p>
          <a:p>
            <a:pPr lvl="1" algn="just"/>
            <a:r>
              <a:rPr lang="zh-CN" altLang="en-US" sz="1600" dirty="0"/>
              <a:t>文件是存储在外部介质（存储器）上的数据序列，可以包含多种数据内容，例如程序文件、数字图像、音频、视频等。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文件是数据的集合和抽象，如图像是像素数据的集合，文本是文字数据的集合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文件是一种有序的数据序列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文件包括两种类型：文本文件和二进制文件</a:t>
            </a:r>
            <a:endParaRPr lang="en-US" altLang="zh-CN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7C5FF-806D-954D-8FFA-79FCC207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4" y="2863439"/>
            <a:ext cx="2517912" cy="106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654AF3-5E1C-E240-ADD7-1AC49AAAC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18" y="2863439"/>
            <a:ext cx="1844963" cy="110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CF7F98-E953-6241-B59C-85FB9D20E9F2}"/>
              </a:ext>
            </a:extLst>
          </p:cNvPr>
          <p:cNvSpPr txBox="1"/>
          <p:nvPr/>
        </p:nvSpPr>
        <p:spPr>
          <a:xfrm>
            <a:off x="1252847" y="4067299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图像文件</a:t>
            </a:r>
            <a:r>
              <a:rPr kumimoji="1" lang="en-US" altLang="zh-CN" sz="1400" dirty="0"/>
              <a:t>.jpg</a:t>
            </a:r>
            <a:endParaRPr kumimoji="1"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1D6787-F704-4848-A59D-C0FA9E1619D6}"/>
              </a:ext>
            </a:extLst>
          </p:cNvPr>
          <p:cNvSpPr txBox="1"/>
          <p:nvPr/>
        </p:nvSpPr>
        <p:spPr>
          <a:xfrm>
            <a:off x="4071440" y="4067299"/>
            <a:ext cx="123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音频文件</a:t>
            </a:r>
            <a:r>
              <a:rPr kumimoji="1" lang="en-US" altLang="zh-CN" sz="1400" dirty="0"/>
              <a:t>.wav</a:t>
            </a:r>
            <a:endParaRPr kumimoji="1" lang="zh-CN" altLang="en-US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5F6964-62D5-5349-93A2-3B52758D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494" y="2859333"/>
            <a:ext cx="1111084" cy="111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1CC3EC-2762-3E46-8964-607DE6CDE0ED}"/>
              </a:ext>
            </a:extLst>
          </p:cNvPr>
          <p:cNvSpPr txBox="1"/>
          <p:nvPr/>
        </p:nvSpPr>
        <p:spPr>
          <a:xfrm>
            <a:off x="6559360" y="4067298"/>
            <a:ext cx="114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文本文件</a:t>
            </a:r>
            <a:r>
              <a:rPr kumimoji="1" lang="en-US" altLang="zh-CN" sz="1400" dirty="0"/>
              <a:t>.txt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7080920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2F474-2459-8844-A4F9-53B6590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734603-263E-1B47-B5EB-28EA5FBB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目录操作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路径操作一部分在</a:t>
            </a:r>
            <a:r>
              <a:rPr kumimoji="1" lang="en-US" altLang="zh-CN" dirty="0" err="1"/>
              <a:t>os.path</a:t>
            </a:r>
            <a:r>
              <a:rPr kumimoji="1" lang="zh-CN" altLang="en-US" dirty="0"/>
              <a:t>模块中，一部分在</a:t>
            </a:r>
            <a:r>
              <a:rPr kumimoji="1" lang="en-US" altLang="zh-CN" dirty="0" err="1"/>
              <a:t>os</a:t>
            </a:r>
            <a:r>
              <a:rPr kumimoji="1" lang="zh-CN" altLang="en-US" dirty="0"/>
              <a:t>模块中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查看当前的绝对路径：</a:t>
            </a:r>
            <a:r>
              <a:rPr kumimoji="1" lang="en-US" altLang="zh-CN" dirty="0" err="1"/>
              <a:t>os.path.abspath</a:t>
            </a:r>
            <a:r>
              <a:rPr kumimoji="1" lang="en-US" altLang="zh-CN" dirty="0"/>
              <a:t>()</a:t>
            </a:r>
          </a:p>
          <a:p>
            <a:pPr lvl="1"/>
            <a:r>
              <a:rPr kumimoji="1" lang="zh-CN" altLang="en-US" dirty="0"/>
              <a:t>多个目录路径合并：</a:t>
            </a:r>
            <a:r>
              <a:rPr kumimoji="1" lang="en-US" altLang="zh-CN" dirty="0" err="1"/>
              <a:t>os.path.join</a:t>
            </a:r>
            <a:r>
              <a:rPr kumimoji="1" lang="en-US" altLang="zh-CN" dirty="0"/>
              <a:t>()</a:t>
            </a:r>
          </a:p>
          <a:p>
            <a:pPr lvl="2"/>
            <a:r>
              <a:rPr kumimoji="1" lang="zh-CN" altLang="en-US" dirty="0"/>
              <a:t>在</a:t>
            </a:r>
            <a:r>
              <a:rPr kumimoji="1" lang="en-US" altLang="zh-CN" dirty="0"/>
              <a:t>Linux/Unix/Mac</a:t>
            </a:r>
            <a:r>
              <a:rPr kumimoji="1" lang="zh-CN" altLang="en-US" dirty="0"/>
              <a:t>下，</a:t>
            </a:r>
            <a:r>
              <a:rPr kumimoji="1" lang="en-US" altLang="zh-CN" dirty="0" err="1"/>
              <a:t>os.path.join</a:t>
            </a:r>
            <a:r>
              <a:rPr kumimoji="1" lang="en-US" altLang="zh-CN" dirty="0"/>
              <a:t>()</a:t>
            </a:r>
            <a:r>
              <a:rPr kumimoji="1" lang="zh-CN" altLang="en-US" dirty="0"/>
              <a:t>返回拼接</a:t>
            </a:r>
            <a:r>
              <a:rPr kumimoji="1" lang="en-US" altLang="zh-CN" dirty="0"/>
              <a:t>`/`</a:t>
            </a:r>
            <a:r>
              <a:rPr kumimoji="1" lang="zh-CN" altLang="en-US" dirty="0"/>
              <a:t> </a:t>
            </a:r>
            <a:r>
              <a:rPr kumimoji="1" lang="en-US" altLang="zh-CN" dirty="0"/>
              <a:t>;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下返回拼接</a:t>
            </a:r>
            <a:r>
              <a:rPr kumimoji="1" lang="en-US" altLang="zh-CN" dirty="0"/>
              <a:t>`\`</a:t>
            </a:r>
            <a:endParaRPr kumimoji="1" lang="zh-CN" altLang="en-US" dirty="0"/>
          </a:p>
          <a:p>
            <a:pPr lvl="2"/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449BEF-3620-A043-AF9B-46F1B470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7" y="2695415"/>
            <a:ext cx="7865626" cy="18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2844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C0B58-0BB7-3446-8122-9348168E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796155A-3116-5045-817F-1212B9E5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/>
              <a:t>目录操作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当前目录遍历，</a:t>
            </a:r>
            <a:r>
              <a:rPr lang="zh-CN" altLang="en-US" dirty="0"/>
              <a:t>返回一个包含由 </a:t>
            </a:r>
            <a:r>
              <a:rPr lang="en" altLang="zh-CN" i="1" dirty="0"/>
              <a:t>path</a:t>
            </a:r>
            <a:r>
              <a:rPr lang="en" altLang="zh-CN" dirty="0"/>
              <a:t> </a:t>
            </a:r>
            <a:r>
              <a:rPr lang="zh-CN" altLang="en-US" dirty="0"/>
              <a:t>指定目录中条目名称组成的列表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os.listdir</a:t>
            </a:r>
            <a:r>
              <a:rPr kumimoji="1" lang="en-US" altLang="zh-CN" dirty="0"/>
              <a:t>(</a:t>
            </a:r>
            <a:r>
              <a:rPr lang="en" altLang="zh-CN" i="1" dirty="0"/>
              <a:t>path='.'</a:t>
            </a:r>
            <a:r>
              <a:rPr kumimoji="1" lang="en-US" altLang="zh-CN" dirty="0"/>
              <a:t>)</a:t>
            </a:r>
          </a:p>
          <a:p>
            <a:pPr lvl="1"/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BBCD1-8217-244A-8232-65C3DF40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94" y="1953284"/>
            <a:ext cx="5506636" cy="26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7264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C0B58-0BB7-3446-8122-9348168E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796155A-3116-5045-817F-1212B9E5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512068"/>
          </a:xfrm>
        </p:spPr>
        <p:txBody>
          <a:bodyPr/>
          <a:lstStyle/>
          <a:p>
            <a:r>
              <a:rPr kumimoji="1" lang="zh-CN" altLang="en-US" dirty="0"/>
              <a:t>目录操作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创建一个名为 </a:t>
            </a:r>
            <a:r>
              <a:rPr kumimoji="1" lang="en" altLang="zh-CN" dirty="0"/>
              <a:t>path </a:t>
            </a:r>
            <a:r>
              <a:rPr kumimoji="1" lang="zh-CN" altLang="en-US" dirty="0"/>
              <a:t>的目录，应用以数字表示的权限模式 </a:t>
            </a:r>
            <a:r>
              <a:rPr kumimoji="1" lang="en" altLang="zh-CN" dirty="0"/>
              <a:t>mode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os.mkdir</a:t>
            </a:r>
            <a:r>
              <a:rPr kumimoji="1" lang="en-US" altLang="zh-CN" dirty="0"/>
              <a:t>(</a:t>
            </a:r>
            <a:r>
              <a:rPr lang="en" altLang="zh-CN" i="1" dirty="0"/>
              <a:t>path, mode=0o777, *, </a:t>
            </a:r>
            <a:r>
              <a:rPr lang="en" altLang="zh-CN" i="1" dirty="0" err="1"/>
              <a:t>dir_fd</a:t>
            </a:r>
            <a:r>
              <a:rPr lang="en" altLang="zh-CN" i="1" dirty="0"/>
              <a:t>=None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移除（删除）目录 </a:t>
            </a:r>
            <a:r>
              <a:rPr kumimoji="1" lang="en" altLang="zh-CN" dirty="0"/>
              <a:t>path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os.rmdir</a:t>
            </a:r>
            <a:r>
              <a:rPr lang="en" altLang="zh-CN" dirty="0"/>
              <a:t> (</a:t>
            </a:r>
            <a:r>
              <a:rPr lang="en" altLang="zh-CN" i="1" dirty="0"/>
              <a:t>path</a:t>
            </a:r>
            <a:r>
              <a:rPr lang="en" altLang="zh-CN" dirty="0"/>
              <a:t>, </a:t>
            </a:r>
            <a:r>
              <a:rPr lang="en" altLang="zh-CN" i="1" dirty="0"/>
              <a:t>*</a:t>
            </a:r>
            <a:r>
              <a:rPr lang="en" altLang="zh-CN" dirty="0"/>
              <a:t>, </a:t>
            </a:r>
            <a:r>
              <a:rPr lang="en" altLang="zh-CN" i="1" dirty="0" err="1"/>
              <a:t>dir_fd</a:t>
            </a:r>
            <a:r>
              <a:rPr lang="en" altLang="zh-CN" i="1" dirty="0"/>
              <a:t>=None</a:t>
            </a:r>
            <a:r>
              <a:rPr lang="en" altLang="zh-CN" dirty="0"/>
              <a:t>)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BA6D5C-7B5B-AD44-9446-7C864B2A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5" y="2445518"/>
            <a:ext cx="8582853" cy="17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4777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D51E7EF-8073-6240-B4FA-3F57C4CC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B3E16D5-B702-5840-86A8-D0449A360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/>
              <a:t>目录操作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路径拆分，把一个路径拆分为两部分，后一部分总是最后级别的目录或文件名：</a:t>
            </a:r>
            <a:r>
              <a:rPr lang="en" altLang="zh-CN" dirty="0"/>
              <a:t> </a:t>
            </a:r>
            <a:r>
              <a:rPr lang="en" altLang="zh-CN" dirty="0" err="1"/>
              <a:t>os.path.split</a:t>
            </a:r>
            <a:r>
              <a:rPr lang="en" altLang="zh-CN" dirty="0"/>
              <a:t>(</a:t>
            </a:r>
            <a:r>
              <a:rPr lang="en" altLang="zh-CN" i="1" dirty="0"/>
              <a:t>path</a:t>
            </a:r>
            <a:r>
              <a:rPr lang="en" altLang="zh-CN" dirty="0"/>
              <a:t>)</a:t>
            </a:r>
          </a:p>
          <a:p>
            <a:pPr lvl="1"/>
            <a:r>
              <a:rPr lang="zh-CN" altLang="en-US" dirty="0"/>
              <a:t>文件扩展名获取：</a:t>
            </a:r>
            <a:r>
              <a:rPr lang="en" altLang="zh-CN" dirty="0"/>
              <a:t> </a:t>
            </a:r>
            <a:r>
              <a:rPr lang="en-US" altLang="zh-CN" dirty="0"/>
              <a:t>o</a:t>
            </a:r>
            <a:r>
              <a:rPr lang="en" altLang="zh-CN" dirty="0" err="1"/>
              <a:t>s.path.splitext</a:t>
            </a:r>
            <a:r>
              <a:rPr lang="en-US" altLang="zh-CN" dirty="0"/>
              <a:t>(</a:t>
            </a:r>
            <a:r>
              <a:rPr lang="en" altLang="zh-CN" i="1" dirty="0"/>
              <a:t>path</a:t>
            </a:r>
            <a:r>
              <a:rPr lang="en-US" altLang="zh-CN" dirty="0"/>
              <a:t>)</a:t>
            </a:r>
            <a:endParaRPr kumimoji="1" lang="en-US" altLang="zh-CN" dirty="0"/>
          </a:p>
          <a:p>
            <a:pPr lvl="1"/>
            <a:r>
              <a:rPr lang="zh-CN" altLang="en-US" dirty="0"/>
              <a:t>合并、拆分路径的函数并不要求目录和文件要真实存在，它们只对字符串进行操作。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A43E30-ECDE-B546-9FE0-E6D936D1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1" y="2787650"/>
            <a:ext cx="6109398" cy="1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4922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16D71-FBED-AA40-A9C5-15996712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模块编程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2A03853-3F0A-534B-878B-BB8F2470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422305" cy="999602"/>
          </a:xfrm>
        </p:spPr>
        <p:txBody>
          <a:bodyPr/>
          <a:lstStyle/>
          <a:p>
            <a:r>
              <a:rPr kumimoji="1" lang="zh-CN" altLang="en-US" dirty="0"/>
              <a:t>小练习：</a:t>
            </a:r>
            <a:endParaRPr kumimoji="1" lang="en-US" altLang="zh-CN" dirty="0"/>
          </a:p>
          <a:p>
            <a:pPr lvl="1"/>
            <a:r>
              <a:rPr lang="zh-CN" altLang="en-US" dirty="0"/>
              <a:t>列出当前目录下的所有</a:t>
            </a:r>
            <a:r>
              <a:rPr lang="en-US" altLang="zh-CN" dirty="0"/>
              <a:t>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350F65-DBCB-884F-91B0-2FA1308D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87" y="2240099"/>
            <a:ext cx="6222030" cy="7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293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460912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/>
              <a:t>文本文件</a:t>
            </a:r>
            <a:endParaRPr lang="en-US" altLang="zh-CN" dirty="0"/>
          </a:p>
          <a:p>
            <a:pPr lvl="1" algn="just"/>
            <a:r>
              <a:rPr lang="zh-CN" altLang="en-US" dirty="0"/>
              <a:t>一般由单一特定编码的字符组成，如</a:t>
            </a:r>
            <a:r>
              <a:rPr lang="en-US" altLang="zh-CN" dirty="0"/>
              <a:t>UTF-8</a:t>
            </a:r>
            <a:r>
              <a:rPr lang="zh-CN" altLang="en-US" dirty="0"/>
              <a:t>编码、</a:t>
            </a:r>
            <a:r>
              <a:rPr lang="en-US" altLang="zh-CN" dirty="0"/>
              <a:t>ASCII</a:t>
            </a:r>
            <a:r>
              <a:rPr lang="zh-CN" altLang="en-US" dirty="0"/>
              <a:t>编码、</a:t>
            </a:r>
            <a:r>
              <a:rPr lang="en-US" altLang="zh-CN" dirty="0"/>
              <a:t>GBK</a:t>
            </a:r>
            <a:r>
              <a:rPr lang="zh-CN" altLang="en-US" dirty="0"/>
              <a:t>编码等。</a:t>
            </a:r>
            <a:endParaRPr lang="en-US" altLang="zh-CN" dirty="0"/>
          </a:p>
          <a:p>
            <a:pPr lvl="1" algn="just"/>
            <a:r>
              <a:rPr lang="zh-CN" altLang="en-US" dirty="0"/>
              <a:t>文本文件可以通过文本编辑软件或文字处理软件创建、修改和阅读，如</a:t>
            </a:r>
            <a:r>
              <a:rPr lang="en-US" altLang="zh-CN" dirty="0"/>
              <a:t>sublime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algn="just"/>
            <a:r>
              <a:rPr lang="zh-CN" altLang="en-US" dirty="0"/>
              <a:t>文本文件可以看做为存储在外部介质上的长字符串。</a:t>
            </a:r>
            <a:endParaRPr lang="en-US" altLang="zh-CN" dirty="0"/>
          </a:p>
          <a:p>
            <a:pPr lvl="1" algn="just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50668452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3C6D11-4E79-2649-A913-057C705E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41" y="3713730"/>
            <a:ext cx="2583727" cy="10399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0370A61-28B7-C24B-AC92-2FFAA4CF706A}"/>
              </a:ext>
            </a:extLst>
          </p:cNvPr>
          <p:cNvSpPr/>
          <p:nvPr/>
        </p:nvSpPr>
        <p:spPr>
          <a:xfrm>
            <a:off x="948088" y="3866461"/>
            <a:ext cx="2049968" cy="22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8EF56C-E2BF-9B45-8F2A-344030B9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6" y="966765"/>
            <a:ext cx="3091904" cy="198562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6D240-6761-A944-83B5-D41F69DCC3C7}"/>
              </a:ext>
            </a:extLst>
          </p:cNvPr>
          <p:cNvSpPr/>
          <p:nvPr/>
        </p:nvSpPr>
        <p:spPr>
          <a:xfrm>
            <a:off x="2410401" y="1610440"/>
            <a:ext cx="1174056" cy="123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47573-C7A9-8647-8FAB-17B8510AE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73"/>
          <a:stretch/>
        </p:blipFill>
        <p:spPr>
          <a:xfrm>
            <a:off x="4170858" y="977453"/>
            <a:ext cx="3581809" cy="197493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1467462-F60A-7A43-B3FC-0D6AE2EB808A}"/>
              </a:ext>
            </a:extLst>
          </p:cNvPr>
          <p:cNvSpPr/>
          <p:nvPr/>
        </p:nvSpPr>
        <p:spPr>
          <a:xfrm>
            <a:off x="6411552" y="1520845"/>
            <a:ext cx="1174056" cy="123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44CFEC-3771-6648-8EFC-0D7E5F714B43}"/>
              </a:ext>
            </a:extLst>
          </p:cNvPr>
          <p:cNvSpPr txBox="1"/>
          <p:nvPr/>
        </p:nvSpPr>
        <p:spPr>
          <a:xfrm>
            <a:off x="1040469" y="3022591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以编码格式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D4065C-060D-B144-A8A3-71446D2BCE24}"/>
              </a:ext>
            </a:extLst>
          </p:cNvPr>
          <p:cNvSpPr txBox="1"/>
          <p:nvPr/>
        </p:nvSpPr>
        <p:spPr>
          <a:xfrm>
            <a:off x="4938087" y="3008966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以编码格式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UTF-16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读取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5736F5-08CE-2A4D-B1EA-6151A36D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753" y="3794960"/>
            <a:ext cx="4391717" cy="815294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B0089901-4B1F-8343-8E96-E6A5ED2F2E9C}"/>
              </a:ext>
            </a:extLst>
          </p:cNvPr>
          <p:cNvSpPr/>
          <p:nvPr/>
        </p:nvSpPr>
        <p:spPr>
          <a:xfrm>
            <a:off x="5960434" y="3316743"/>
            <a:ext cx="269544" cy="396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2187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079610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/>
              <a:t>二进制文件</a:t>
            </a:r>
            <a:endParaRPr lang="en-US" altLang="zh-CN" dirty="0"/>
          </a:p>
          <a:p>
            <a:pPr lvl="1" algn="just"/>
            <a:r>
              <a:rPr lang="zh-CN" altLang="en-US" dirty="0"/>
              <a:t>由比特</a:t>
            </a:r>
            <a:r>
              <a:rPr lang="en-US" altLang="zh-CN" dirty="0"/>
              <a:t>1</a:t>
            </a:r>
            <a:r>
              <a:rPr lang="zh-CN" altLang="en-US" dirty="0"/>
              <a:t>和比特</a:t>
            </a:r>
            <a:r>
              <a:rPr lang="en-US" altLang="zh-CN" dirty="0"/>
              <a:t>0</a:t>
            </a:r>
            <a:r>
              <a:rPr lang="zh-CN" altLang="en-US" dirty="0"/>
              <a:t>所组成，没有统一的字符编码，文件内部数据的组织格式和文件用途有关。</a:t>
            </a:r>
            <a:endParaRPr lang="en-US" altLang="zh-CN" dirty="0"/>
          </a:p>
          <a:p>
            <a:pPr lvl="1" algn="just"/>
            <a:r>
              <a:rPr lang="zh-CN" altLang="en-US" dirty="0"/>
              <a:t>二进制文件与文本文件的主要区别在于是否有统一的字符编码。</a:t>
            </a:r>
            <a:endParaRPr lang="en-US" altLang="zh-CN" dirty="0"/>
          </a:p>
          <a:p>
            <a:pPr lvl="1" algn="just"/>
            <a:r>
              <a:rPr lang="zh-CN" altLang="en-US" dirty="0"/>
              <a:t>二进制是信息按照非字符但特定格式形成的文件，数字图像的</a:t>
            </a:r>
            <a:r>
              <a:rPr lang="en-US" altLang="zh-CN" dirty="0"/>
              <a:t>JPEG</a:t>
            </a:r>
            <a:r>
              <a:rPr lang="zh-CN" altLang="en-US" dirty="0"/>
              <a:t>和</a:t>
            </a:r>
            <a:r>
              <a:rPr lang="en-US" altLang="zh-CN" dirty="0"/>
              <a:t>PNG</a:t>
            </a:r>
            <a:r>
              <a:rPr lang="zh-CN" altLang="en-US" dirty="0"/>
              <a:t>，数字音频的</a:t>
            </a:r>
            <a:r>
              <a:rPr lang="en-US" altLang="zh-CN" dirty="0"/>
              <a:t>MP3</a:t>
            </a:r>
            <a:r>
              <a:rPr lang="zh-CN" altLang="en-US" dirty="0"/>
              <a:t>和</a:t>
            </a:r>
            <a:r>
              <a:rPr lang="en-US" altLang="zh-CN" dirty="0"/>
              <a:t>WAV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 algn="just"/>
            <a:r>
              <a:rPr lang="zh-CN" altLang="en-US" dirty="0"/>
              <a:t>由于二进制文件没有统一的字符编码，故只能当做字节流，而不能看做是字符串。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8613542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055699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/>
              <a:t>文本文件与二进制文件的区别</a:t>
            </a:r>
            <a:endParaRPr lang="en-US" altLang="zh-CN" dirty="0"/>
          </a:p>
          <a:p>
            <a:pPr lvl="1" algn="just"/>
            <a:r>
              <a:rPr lang="zh-CN" altLang="en-US" dirty="0"/>
              <a:t>二进制文件</a:t>
            </a:r>
            <a:r>
              <a:rPr lang="zh-CN" altLang="en-US" dirty="0"/>
              <a:t>是“原汁原味”的</a:t>
            </a:r>
            <a:r>
              <a:rPr lang="zh-CN" altLang="en-US" dirty="0" smtClean="0"/>
              <a:t>字节码，</a:t>
            </a:r>
            <a:r>
              <a:rPr lang="zh-CN" altLang="en-US" dirty="0"/>
              <a:t>相对于文本文件更加节省空间</a:t>
            </a:r>
            <a:endParaRPr lang="en-US" altLang="zh-CN" dirty="0"/>
          </a:p>
          <a:p>
            <a:pPr lvl="1" algn="just"/>
            <a:r>
              <a:rPr lang="zh-CN" altLang="en-US" dirty="0"/>
              <a:t>读取与存储区别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2ADDD0-77DC-6044-BACB-6A495F34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03" y="2078986"/>
            <a:ext cx="3608744" cy="7111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304796-4AB7-C74A-A73D-510B1A5F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" y="3555002"/>
            <a:ext cx="7137583" cy="6736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91DB86-9C83-D149-B503-D60470F33541}"/>
              </a:ext>
            </a:extLst>
          </p:cNvPr>
          <p:cNvSpPr txBox="1"/>
          <p:nvPr/>
        </p:nvSpPr>
        <p:spPr>
          <a:xfrm>
            <a:off x="3799620" y="2850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文本文件读取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44FE5F-C580-614E-A0EA-53748D2E3558}"/>
              </a:ext>
            </a:extLst>
          </p:cNvPr>
          <p:cNvSpPr txBox="1"/>
          <p:nvPr/>
        </p:nvSpPr>
        <p:spPr>
          <a:xfrm>
            <a:off x="3683538" y="4332337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二进制文件读取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BBC79B9-78DC-8842-A791-56536D291788}"/>
              </a:ext>
            </a:extLst>
          </p:cNvPr>
          <p:cNvCxnSpPr/>
          <p:nvPr/>
        </p:nvCxnSpPr>
        <p:spPr>
          <a:xfrm flipH="1" flipV="1">
            <a:off x="4907870" y="4213507"/>
            <a:ext cx="434175" cy="411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98809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447A3-01DD-2D49-BDEB-FE65BF68F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文本文件的字符编码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编码是信息从一种形式转换为另一种形式的过程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ASCII</a:t>
            </a:r>
            <a:r>
              <a:rPr kumimoji="1" lang="zh-CN" altLang="en-US" dirty="0"/>
              <a:t>编码、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编码、</a:t>
            </a:r>
            <a:r>
              <a:rPr kumimoji="1" lang="en-US" altLang="zh-CN" dirty="0"/>
              <a:t>UTF-8</a:t>
            </a:r>
            <a:r>
              <a:rPr kumimoji="1" lang="zh-CN" altLang="en-US" dirty="0"/>
              <a:t>编码等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Unicode</a:t>
            </a:r>
            <a:r>
              <a:rPr kumimoji="1" lang="zh-CN" altLang="en-US" dirty="0"/>
              <a:t>编码：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跨语言、跨平台进行文本转换和处理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对每种语言中字符设定统一且唯一的二进制编码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每个字符两个字节长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基本的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字符有两个字节长，有</a:t>
            </a:r>
            <a:r>
              <a:rPr kumimoji="1" lang="en-US" altLang="zh-CN" dirty="0"/>
              <a:t>65536</a:t>
            </a:r>
            <a:r>
              <a:rPr kumimoji="1" lang="zh-CN" altLang="en-US" dirty="0"/>
              <a:t>个编码空间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UTF-8</a:t>
            </a:r>
            <a:r>
              <a:rPr kumimoji="1" lang="zh-CN" altLang="en-US" dirty="0"/>
              <a:t>编码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可变长度的</a:t>
            </a:r>
            <a:r>
              <a:rPr kumimoji="1" lang="en-US" altLang="zh-CN" dirty="0"/>
              <a:t>Unicode</a:t>
            </a:r>
            <a:r>
              <a:rPr kumimoji="1" lang="zh-CN" altLang="en-US" dirty="0"/>
              <a:t>的实现方式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305FFB6-4AB0-A546-B00E-F828A932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文件概述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D4111-34DE-4D42-A51A-B94141F6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88" y="3375002"/>
            <a:ext cx="4253357" cy="1301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01491A-4C64-034D-A494-6967975D520A}"/>
              </a:ext>
            </a:extLst>
          </p:cNvPr>
          <p:cNvSpPr txBox="1"/>
          <p:nvPr/>
        </p:nvSpPr>
        <p:spPr>
          <a:xfrm>
            <a:off x="105255" y="4562673"/>
            <a:ext cx="38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tool.chinaz.com</a:t>
            </a:r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/tools/</a:t>
            </a:r>
            <a:r>
              <a:rPr kumimoji="1"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unicode.aspx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203663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5172</TotalTime>
  <Words>2260</Words>
  <Application>Microsoft Office PowerPoint</Application>
  <PresentationFormat>全屏显示(16:9)</PresentationFormat>
  <Paragraphs>292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方正超粗黑简体</vt:lpstr>
      <vt:lpstr>方正兰亭细黑_GBK</vt:lpstr>
      <vt:lpstr>宋体</vt:lpstr>
      <vt:lpstr>微软雅黑</vt:lpstr>
      <vt:lpstr>微软雅黑</vt:lpstr>
      <vt:lpstr>Arial</vt:lpstr>
      <vt:lpstr>Calibri</vt:lpstr>
      <vt:lpstr>清风素材 https://12sc.taobao.com/</vt:lpstr>
      <vt:lpstr>PowerPoint 演示文稿</vt:lpstr>
      <vt:lpstr>PowerPoint 演示文稿</vt:lpstr>
      <vt:lpstr>PowerPoint 演示文稿</vt:lpstr>
      <vt:lpstr>文件概述</vt:lpstr>
      <vt:lpstr>文件概述</vt:lpstr>
      <vt:lpstr>文件概述</vt:lpstr>
      <vt:lpstr>文件概述</vt:lpstr>
      <vt:lpstr>文件概述</vt:lpstr>
      <vt:lpstr>文件概述</vt:lpstr>
      <vt:lpstr>PowerPoint 演示文稿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文件读写</vt:lpstr>
      <vt:lpstr>PowerPoint 演示文稿</vt:lpstr>
      <vt:lpstr>多维数据的格式化与处理</vt:lpstr>
      <vt:lpstr>多维数据的格式化与处理</vt:lpstr>
      <vt:lpstr>多维数据的格式化与处理</vt:lpstr>
      <vt:lpstr>多维数据的格式化与处理</vt:lpstr>
      <vt:lpstr>多维数据的格式化与处理</vt:lpstr>
      <vt:lpstr>多维数据的格式化与处理</vt:lpstr>
      <vt:lpstr>多维数据的格式化与处理</vt:lpstr>
      <vt:lpstr>一、二维数据的格式化与处理</vt:lpstr>
      <vt:lpstr>多维数据的格式化与处理</vt:lpstr>
      <vt:lpstr>多维数据的格式化与处理</vt:lpstr>
      <vt:lpstr>PowerPoint 演示文稿</vt:lpstr>
      <vt:lpstr>os模块编程</vt:lpstr>
      <vt:lpstr>os模块编程</vt:lpstr>
      <vt:lpstr>os模块编程</vt:lpstr>
      <vt:lpstr>os模块编程</vt:lpstr>
      <vt:lpstr>os模块编程</vt:lpstr>
      <vt:lpstr>os模块编程</vt:lpstr>
      <vt:lpstr>os模块编程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208</cp:revision>
  <dcterms:created xsi:type="dcterms:W3CDTF">2015-01-23T04:02:45Z</dcterms:created>
  <dcterms:modified xsi:type="dcterms:W3CDTF">2021-03-25T06:07:49Z</dcterms:modified>
  <cp:category/>
  <cp:contentStatus>12sc.taobao.com</cp:contentStatus>
</cp:coreProperties>
</file>